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8"/>
  </p:notesMasterIdLst>
  <p:sldIdLst>
    <p:sldId id="376" r:id="rId2"/>
    <p:sldId id="282" r:id="rId3"/>
    <p:sldId id="280" r:id="rId4"/>
    <p:sldId id="377" r:id="rId5"/>
    <p:sldId id="378" r:id="rId6"/>
    <p:sldId id="285" r:id="rId7"/>
    <p:sldId id="286" r:id="rId8"/>
    <p:sldId id="298" r:id="rId9"/>
    <p:sldId id="356" r:id="rId10"/>
    <p:sldId id="309" r:id="rId11"/>
    <p:sldId id="304" r:id="rId12"/>
    <p:sldId id="357" r:id="rId13"/>
    <p:sldId id="379" r:id="rId14"/>
    <p:sldId id="383" r:id="rId15"/>
    <p:sldId id="384" r:id="rId16"/>
    <p:sldId id="385" r:id="rId17"/>
    <p:sldId id="386" r:id="rId18"/>
    <p:sldId id="388" r:id="rId19"/>
    <p:sldId id="367" r:id="rId20"/>
    <p:sldId id="358" r:id="rId21"/>
    <p:sldId id="359" r:id="rId22"/>
    <p:sldId id="360" r:id="rId23"/>
    <p:sldId id="361" r:id="rId24"/>
    <p:sldId id="365" r:id="rId25"/>
    <p:sldId id="366" r:id="rId26"/>
    <p:sldId id="368" r:id="rId27"/>
    <p:sldId id="382" r:id="rId28"/>
    <p:sldId id="380" r:id="rId29"/>
    <p:sldId id="381" r:id="rId30"/>
    <p:sldId id="369" r:id="rId31"/>
    <p:sldId id="370" r:id="rId32"/>
    <p:sldId id="371" r:id="rId33"/>
    <p:sldId id="372" r:id="rId34"/>
    <p:sldId id="373" r:id="rId35"/>
    <p:sldId id="374" r:id="rId36"/>
    <p:sldId id="375" r:id="rId37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7B2F32-7EE8-F24E-B61C-9CB87B6FA682}">
          <p14:sldIdLst>
            <p14:sldId id="376"/>
            <p14:sldId id="282"/>
            <p14:sldId id="280"/>
            <p14:sldId id="377"/>
            <p14:sldId id="378"/>
            <p14:sldId id="285"/>
            <p14:sldId id="286"/>
            <p14:sldId id="298"/>
            <p14:sldId id="356"/>
            <p14:sldId id="309"/>
            <p14:sldId id="304"/>
            <p14:sldId id="357"/>
            <p14:sldId id="379"/>
            <p14:sldId id="383"/>
            <p14:sldId id="384"/>
            <p14:sldId id="385"/>
            <p14:sldId id="386"/>
            <p14:sldId id="388"/>
            <p14:sldId id="367"/>
            <p14:sldId id="358"/>
            <p14:sldId id="359"/>
            <p14:sldId id="360"/>
            <p14:sldId id="361"/>
            <p14:sldId id="365"/>
            <p14:sldId id="366"/>
            <p14:sldId id="368"/>
            <p14:sldId id="382"/>
            <p14:sldId id="380"/>
            <p14:sldId id="381"/>
            <p14:sldId id="369"/>
            <p14:sldId id="370"/>
            <p14:sldId id="371"/>
            <p14:sldId id="372"/>
            <p14:sldId id="373"/>
            <p14:sldId id="374"/>
            <p14:sldId id="375"/>
          </p14:sldIdLst>
        </p14:section>
        <p14:section name="Untitled Section" id="{F5C6CDE3-C3ED-834C-9A31-E9B5EC96A8C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opher Turner" initials="CT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1931"/>
    <a:srgbClr val="112D65"/>
    <a:srgbClr val="8081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8" autoAdjust="0"/>
    <p:restoredTop sz="95109"/>
  </p:normalViewPr>
  <p:slideViewPr>
    <p:cSldViewPr snapToGrid="0">
      <p:cViewPr varScale="1">
        <p:scale>
          <a:sx n="88" d="100"/>
          <a:sy n="88" d="100"/>
        </p:scale>
        <p:origin x="1992" y="184"/>
      </p:cViewPr>
      <p:guideLst>
        <p:guide orient="horz" pos="2448"/>
        <p:guide pos="316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4740E-27D4-9443-AA64-A3743A531F93}" type="datetimeFigureOut">
              <a:rPr lang="en-US" smtClean="0"/>
              <a:t>8/3/16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A561A-B347-714A-9E85-B49C60F11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97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561A-B347-714A-9E85-B49C60F117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07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561A-B347-714A-9E85-B49C60F117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73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ForeSight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cost containment company within the workers’ compensation industry, whose flagship offering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FusionTM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in its infancy of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marketing materials, strategy and collateral development. Warm and cold proposals, which often require two or three in-person meetings, were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losing potential traction without cohesive and simple leave-behind materials. Prospects couldn’t recall the exact service offerings and benefits of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with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ForeSight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due to the complex nature of their bill review process – which aggressively lowers the cost of surgical implants on workers’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compensation bills.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our initial conversations, The Creative Department was able to evaluate the current brand landscape including web and print. Through this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exercise, we determined that in addition to the branding improvements requested by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ForeSight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current marketing materials contained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 and complex presentations of the service benefits. While undertaking the brand overhaul, we’ve designed new flow-graphics to help illustrate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 processes and stimulate faster process recall to constituents. Additionally, we’ve also improved messaging and headlines to condense a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 page of content into a simple statement of the value proposition; an average of 73% savings.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Re-launching this fall, the new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ForeSight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brand will continue to build its platform of reputable industry principles, board leaders, and investors with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focused marketing strategy driving their growth. Deployment will consist of a new web site, sales collateral, flow-charts, trade show booths, and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marketing support tactics that specifically target their primary constituents.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561A-B347-714A-9E85-B49C60F1176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14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561A-B347-714A-9E85-B49C60F1176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35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561A-B347-714A-9E85-B49C60F1176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45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561A-B347-714A-9E85-B49C60F1176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79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561A-B347-714A-9E85-B49C60F1176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65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561A-B347-714A-9E85-B49C60F1176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51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561A-B347-714A-9E85-B49C60F1176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0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Monarch</a:t>
            </a:r>
            <a:r>
              <a:rPr lang="en-US" baseline="0" dirty="0" smtClean="0"/>
              <a:t> and SMA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561A-B347-714A-9E85-B49C60F117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66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561A-B347-714A-9E85-B49C60F117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76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</a:t>
            </a:r>
            <a:r>
              <a:rPr lang="en-US" baseline="0" dirty="0" smtClean="0"/>
              <a:t> personal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561A-B347-714A-9E85-B49C60F117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63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Pull</a:t>
            </a:r>
            <a:r>
              <a:rPr lang="en-US" baseline="0" dirty="0" smtClean="0"/>
              <a:t> words from their website for their descriptions – tie into their existing brand and how we landed on look and feel.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Modern and choice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561A-B347-714A-9E85-B49C60F117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20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Pull</a:t>
            </a:r>
            <a:r>
              <a:rPr lang="en-US" baseline="0" dirty="0" smtClean="0"/>
              <a:t> words from their website for their descriptions – tie into their existing brand and how we landed on look and feel.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Modern and choice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561A-B347-714A-9E85-B49C60F117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82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Pull</a:t>
            </a:r>
            <a:r>
              <a:rPr lang="en-US" baseline="0" dirty="0" smtClean="0"/>
              <a:t> words from their website for their descriptions – tie into their existing brand and how we landed on look and feel.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Modern and choice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561A-B347-714A-9E85-B49C60F117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68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561A-B347-714A-9E85-B49C60F117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83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A561A-B347-714A-9E85-B49C60F117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35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74769"/>
            <a:ext cx="530352" cy="505975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73862" y="920489"/>
            <a:ext cx="8674100" cy="450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08184"/>
                </a:solidFill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677334" y="7349066"/>
            <a:ext cx="15409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1200" dirty="0" smtClean="0">
                <a:solidFill>
                  <a:srgbClr val="808184"/>
                </a:solidFill>
                <a:latin typeface="+mn-lt"/>
                <a:ea typeface="+mn-ea"/>
                <a:cs typeface="+mn-cs"/>
              </a:rPr>
              <a:t>Confidential</a:t>
            </a:r>
            <a:endParaRPr lang="en-US" sz="1000" dirty="0">
              <a:solidFill>
                <a:srgbClr val="8081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53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8110" y="198112"/>
            <a:ext cx="9662180" cy="6934208"/>
          </a:xfrm>
          <a:prstGeom prst="rect">
            <a:avLst/>
          </a:prstGeom>
          <a:solidFill>
            <a:srgbClr val="DA19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3593592"/>
            <a:ext cx="566928" cy="52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05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74769"/>
            <a:ext cx="530352" cy="505975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73862" y="920489"/>
            <a:ext cx="8674100" cy="450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08184"/>
                </a:solidFill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626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74769"/>
            <a:ext cx="530352" cy="505975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73862" y="920489"/>
            <a:ext cx="8674100" cy="450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08184"/>
                </a:solidFill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9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74769"/>
            <a:ext cx="530352" cy="505975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73862" y="920489"/>
            <a:ext cx="8674100" cy="450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08184"/>
                </a:solidFill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793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74769"/>
            <a:ext cx="530352" cy="505975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73862" y="920489"/>
            <a:ext cx="8674100" cy="450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08184"/>
                </a:solidFill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29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74769"/>
            <a:ext cx="530352" cy="505975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73862" y="920489"/>
            <a:ext cx="8674100" cy="450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08184"/>
                </a:solidFill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827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74769"/>
            <a:ext cx="530352" cy="505975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73862" y="920489"/>
            <a:ext cx="8674100" cy="450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08184"/>
                </a:solidFill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08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74769"/>
            <a:ext cx="530352" cy="505975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73862" y="920489"/>
            <a:ext cx="8674100" cy="450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08184"/>
                </a:solidFill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337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74769"/>
            <a:ext cx="530352" cy="505975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73862" y="920489"/>
            <a:ext cx="8674100" cy="450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08184"/>
                </a:solidFill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914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8110" y="198112"/>
            <a:ext cx="9662180" cy="6934208"/>
          </a:xfrm>
          <a:prstGeom prst="rect">
            <a:avLst/>
          </a:prstGeom>
          <a:solidFill>
            <a:srgbClr val="DA19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3593592"/>
            <a:ext cx="566928" cy="52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09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74769"/>
            <a:ext cx="530352" cy="505975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73862" y="920489"/>
            <a:ext cx="8674100" cy="450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08184"/>
                </a:solidFill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119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74769"/>
            <a:ext cx="530352" cy="505975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73862" y="920489"/>
            <a:ext cx="8674100" cy="450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08184"/>
                </a:solidFill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62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74769"/>
            <a:ext cx="530352" cy="505975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73862" y="920489"/>
            <a:ext cx="8674100" cy="450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08184"/>
                </a:solidFill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4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74769"/>
            <a:ext cx="530352" cy="505975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73862" y="920489"/>
            <a:ext cx="8674100" cy="450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08184"/>
                </a:solidFill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030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74769"/>
            <a:ext cx="530352" cy="505975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73862" y="920489"/>
            <a:ext cx="8674100" cy="450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08184"/>
                </a:solidFill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227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74769"/>
            <a:ext cx="530352" cy="505975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73862" y="920489"/>
            <a:ext cx="8674100" cy="450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08184"/>
                </a:solidFill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549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74769"/>
            <a:ext cx="530352" cy="505975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73862" y="920489"/>
            <a:ext cx="8674100" cy="450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08184"/>
                </a:solidFill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270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74769"/>
            <a:ext cx="530352" cy="505975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73862" y="920489"/>
            <a:ext cx="8674100" cy="450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08184"/>
                </a:solidFill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21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74769"/>
            <a:ext cx="530352" cy="505975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73862" y="920489"/>
            <a:ext cx="8674100" cy="45006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08184"/>
                </a:solidFill>
              </a:defRPr>
            </a:lvl1pPr>
          </a:lstStyle>
          <a:p>
            <a:r>
              <a:rPr lang="en-US" dirty="0" smtClean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55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150" y="7344156"/>
            <a:ext cx="2151892" cy="2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3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8" r:id="rId9"/>
    <p:sldLayoutId id="2147483703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hyperlink" Target="http://store.outex.com/" TargetMode="External"/><Relationship Id="rId1" Type="http://schemas.openxmlformats.org/officeDocument/2006/relationships/slideLayout" Target="../slideLayouts/slideLayout20.xml"/><Relationship Id="rId2" Type="http://schemas.openxmlformats.org/officeDocument/2006/relationships/hyperlink" Target="http://www.outex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hyperlink" Target="http://www.zingsolar.com/" TargetMode="External"/><Relationship Id="rId5" Type="http://schemas.openxmlformats.org/officeDocument/2006/relationships/image" Target="../media/image46.jpg"/><Relationship Id="rId6" Type="http://schemas.openxmlformats.org/officeDocument/2006/relationships/image" Target="../media/image47.jp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Relationship Id="rId1" Type="http://schemas.openxmlformats.org/officeDocument/2006/relationships/slideLayout" Target="../slideLayouts/slideLayout20.xml"/><Relationship Id="rId2" Type="http://schemas.openxmlformats.org/officeDocument/2006/relationships/hyperlink" Target="https://www.optummedicalnetwork.com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6" Type="http://schemas.openxmlformats.org/officeDocument/2006/relationships/image" Target="../media/image13.tiff"/><Relationship Id="rId7" Type="http://schemas.openxmlformats.org/officeDocument/2006/relationships/image" Target="../media/image14.png"/><Relationship Id="rId8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6770" y="6748040"/>
            <a:ext cx="9572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</a:rPr>
              <a:t>Rev. 2015-11-24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54" y="3585711"/>
            <a:ext cx="3842871" cy="5612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4333" y="4146922"/>
            <a:ext cx="467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800" dirty="0" smtClean="0">
                <a:solidFill>
                  <a:schemeClr val="bg1"/>
                </a:solidFill>
              </a:rPr>
              <a:t>Capabilities presentation 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3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>
                <a:solidFill>
                  <a:srgbClr val="DA1931"/>
                </a:solidFill>
              </a:rPr>
              <a:t>Industry experience</a:t>
            </a:r>
            <a:endParaRPr lang="en-US" sz="2600" dirty="0">
              <a:solidFill>
                <a:srgbClr val="DA193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0795" y="1512185"/>
            <a:ext cx="618413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DA1931"/>
                </a:solidFill>
              </a:rPr>
              <a:t>Healthcare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>
                <a:solidFill>
                  <a:srgbClr val="808184"/>
                </a:solidFill>
              </a:rPr>
              <a:t>Optum / United Health Group (2013+)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err="1">
                <a:solidFill>
                  <a:srgbClr val="808184"/>
                </a:solidFill>
              </a:rPr>
              <a:t>AllCare</a:t>
            </a:r>
            <a:r>
              <a:rPr lang="en-US" sz="1800" dirty="0">
                <a:solidFill>
                  <a:srgbClr val="808184"/>
                </a:solidFill>
              </a:rPr>
              <a:t> IPA (2015</a:t>
            </a:r>
            <a:r>
              <a:rPr lang="en-US" sz="1800" dirty="0" smtClean="0">
                <a:solidFill>
                  <a:srgbClr val="808184"/>
                </a:solidFill>
              </a:rPr>
              <a:t>+)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>
                <a:solidFill>
                  <a:srgbClr val="808184"/>
                </a:solidFill>
              </a:rPr>
              <a:t>New York Proton Center (2016)</a:t>
            </a:r>
            <a:endParaRPr lang="en-US" sz="1800" dirty="0">
              <a:solidFill>
                <a:srgbClr val="808184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800" dirty="0" err="1" smtClean="0">
                <a:solidFill>
                  <a:srgbClr val="808184"/>
                </a:solidFill>
              </a:rPr>
              <a:t>ProHealth</a:t>
            </a:r>
            <a:r>
              <a:rPr lang="en-US" sz="1800" dirty="0" smtClean="0">
                <a:solidFill>
                  <a:srgbClr val="808184"/>
                </a:solidFill>
              </a:rPr>
              <a:t> (2015-2016)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>
                <a:solidFill>
                  <a:srgbClr val="808184"/>
                </a:solidFill>
              </a:rPr>
              <a:t>Golden </a:t>
            </a:r>
            <a:r>
              <a:rPr lang="en-US" sz="1800" dirty="0">
                <a:solidFill>
                  <a:srgbClr val="808184"/>
                </a:solidFill>
              </a:rPr>
              <a:t>Outlook Insurance Services (2012 </a:t>
            </a:r>
            <a:r>
              <a:rPr lang="en-US" sz="1800" dirty="0" smtClean="0">
                <a:solidFill>
                  <a:srgbClr val="808184"/>
                </a:solidFill>
              </a:rPr>
              <a:t>+)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err="1" smtClean="0">
                <a:solidFill>
                  <a:srgbClr val="808184"/>
                </a:solidFill>
              </a:rPr>
              <a:t>WellMed</a:t>
            </a:r>
            <a:r>
              <a:rPr lang="en-US" sz="1800" dirty="0" smtClean="0">
                <a:solidFill>
                  <a:srgbClr val="808184"/>
                </a:solidFill>
              </a:rPr>
              <a:t> </a:t>
            </a:r>
            <a:r>
              <a:rPr lang="en-US" sz="1800" dirty="0">
                <a:solidFill>
                  <a:srgbClr val="808184"/>
                </a:solidFill>
              </a:rPr>
              <a:t>Medical Group (2013-2015</a:t>
            </a:r>
            <a:r>
              <a:rPr lang="en-US" sz="1800" dirty="0" smtClean="0">
                <a:solidFill>
                  <a:srgbClr val="808184"/>
                </a:solidFill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>
                <a:solidFill>
                  <a:srgbClr val="808184"/>
                </a:solidFill>
              </a:rPr>
              <a:t>Citizens Choice Health plan (</a:t>
            </a:r>
            <a:r>
              <a:rPr lang="en-US" sz="1800" dirty="0" smtClean="0">
                <a:solidFill>
                  <a:srgbClr val="808184"/>
                </a:solidFill>
              </a:rPr>
              <a:t>2011-2015)</a:t>
            </a:r>
          </a:p>
          <a:p>
            <a:endParaRPr lang="en-US" sz="1800" dirty="0" smtClean="0">
              <a:solidFill>
                <a:srgbClr val="DA1931"/>
              </a:solidFill>
            </a:endParaRPr>
          </a:p>
          <a:p>
            <a:r>
              <a:rPr lang="en-US" sz="1800" b="1" dirty="0" smtClean="0">
                <a:solidFill>
                  <a:srgbClr val="DA1931"/>
                </a:solidFill>
              </a:rPr>
              <a:t>Higher Education</a:t>
            </a:r>
            <a:endParaRPr lang="en-US" sz="1800" b="1" dirty="0">
              <a:solidFill>
                <a:srgbClr val="DA193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>
                <a:solidFill>
                  <a:srgbClr val="808184"/>
                </a:solidFill>
              </a:rPr>
              <a:t>Southern California University Health Sciences (2008+)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>
                <a:solidFill>
                  <a:srgbClr val="808184"/>
                </a:solidFill>
              </a:rPr>
              <a:t>Chapman University (2013-2015)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>
                <a:solidFill>
                  <a:srgbClr val="808184"/>
                </a:solidFill>
              </a:rPr>
              <a:t>PADI  (2013)</a:t>
            </a:r>
            <a:endParaRPr lang="en-US" sz="1800" dirty="0">
              <a:solidFill>
                <a:srgbClr val="808184"/>
              </a:solidFill>
            </a:endParaRPr>
          </a:p>
          <a:p>
            <a:endParaRPr lang="en-US" sz="1800" dirty="0" smtClean="0">
              <a:solidFill>
                <a:srgbClr val="DA1931"/>
              </a:solidFill>
            </a:endParaRPr>
          </a:p>
          <a:p>
            <a:r>
              <a:rPr lang="en-US" sz="1800" b="1" dirty="0" smtClean="0">
                <a:solidFill>
                  <a:srgbClr val="DA1931"/>
                </a:solidFill>
              </a:rPr>
              <a:t>Consumer Packaged Goods / Retail (CPG)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err="1" smtClean="0">
                <a:solidFill>
                  <a:srgbClr val="808184"/>
                </a:solidFill>
              </a:rPr>
              <a:t>AQUAhydrate</a:t>
            </a:r>
            <a:r>
              <a:rPr lang="en-US" sz="1800" dirty="0" smtClean="0">
                <a:solidFill>
                  <a:srgbClr val="808184"/>
                </a:solidFill>
              </a:rPr>
              <a:t>  (2013-2015) </a:t>
            </a:r>
            <a:r>
              <a:rPr lang="en-US" sz="1800" dirty="0">
                <a:solidFill>
                  <a:srgbClr val="808184"/>
                </a:solidFill>
              </a:rPr>
              <a:t>/ </a:t>
            </a:r>
            <a:r>
              <a:rPr lang="en-US" sz="1800" dirty="0" smtClean="0">
                <a:solidFill>
                  <a:srgbClr val="808184"/>
                </a:solidFill>
              </a:rPr>
              <a:t>VC from </a:t>
            </a:r>
            <a:r>
              <a:rPr lang="en-US" sz="1800" i="1" dirty="0" smtClean="0">
                <a:solidFill>
                  <a:srgbClr val="808184"/>
                </a:solidFill>
              </a:rPr>
              <a:t>Yucaipa Companies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err="1" smtClean="0">
                <a:solidFill>
                  <a:srgbClr val="808184"/>
                </a:solidFill>
              </a:rPr>
              <a:t>Vizio</a:t>
            </a:r>
            <a:r>
              <a:rPr lang="en-US" sz="1800" dirty="0" smtClean="0">
                <a:solidFill>
                  <a:srgbClr val="808184"/>
                </a:solidFill>
              </a:rPr>
              <a:t>  (2014)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err="1" smtClean="0">
                <a:solidFill>
                  <a:srgbClr val="808184"/>
                </a:solidFill>
              </a:rPr>
              <a:t>Outex</a:t>
            </a:r>
            <a:r>
              <a:rPr lang="en-US" sz="1800" dirty="0" smtClean="0">
                <a:solidFill>
                  <a:srgbClr val="808184"/>
                </a:solidFill>
              </a:rPr>
              <a:t> (2013+)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err="1" smtClean="0">
                <a:solidFill>
                  <a:srgbClr val="808184"/>
                </a:solidFill>
              </a:rPr>
              <a:t>Simard</a:t>
            </a:r>
            <a:r>
              <a:rPr lang="en-US" sz="1800" dirty="0" smtClean="0">
                <a:solidFill>
                  <a:srgbClr val="808184"/>
                </a:solidFill>
              </a:rPr>
              <a:t> (2010)</a:t>
            </a:r>
          </a:p>
          <a:p>
            <a:endParaRPr lang="en-US" sz="1800" dirty="0" smtClean="0">
              <a:solidFill>
                <a:srgbClr val="808184"/>
              </a:solidFill>
            </a:endParaRPr>
          </a:p>
          <a:p>
            <a:endParaRPr lang="en-US" sz="1800" dirty="0" smtClean="0">
              <a:solidFill>
                <a:srgbClr val="808184"/>
              </a:solidFill>
            </a:endParaRPr>
          </a:p>
          <a:p>
            <a:endParaRPr lang="en-US" sz="1800" dirty="0">
              <a:solidFill>
                <a:srgbClr val="80818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r="73276" b="87472"/>
          <a:stretch/>
        </p:blipFill>
        <p:spPr>
          <a:xfrm>
            <a:off x="7229611" y="1076567"/>
            <a:ext cx="2302627" cy="87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9" t="101" r="52155" b="87371"/>
          <a:stretch/>
        </p:blipFill>
        <p:spPr>
          <a:xfrm>
            <a:off x="7489859" y="1927780"/>
            <a:ext cx="1883729" cy="712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7664" b="87472"/>
          <a:stretch/>
        </p:blipFill>
        <p:spPr>
          <a:xfrm>
            <a:off x="7652339" y="2739029"/>
            <a:ext cx="1660366" cy="6282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0" t="21970" r="29624" b="65502"/>
          <a:stretch/>
        </p:blipFill>
        <p:spPr>
          <a:xfrm>
            <a:off x="7480240" y="3448832"/>
            <a:ext cx="2004564" cy="7584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t="21523" r="51916" b="65949"/>
          <a:stretch/>
        </p:blipFill>
        <p:spPr>
          <a:xfrm>
            <a:off x="7479608" y="4204202"/>
            <a:ext cx="2005828" cy="7589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5" t="45557" r="49216" b="45071"/>
          <a:stretch/>
        </p:blipFill>
        <p:spPr>
          <a:xfrm>
            <a:off x="7424278" y="4909248"/>
            <a:ext cx="2116488" cy="6841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798" y="5776548"/>
            <a:ext cx="1545449" cy="52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22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>
                <a:solidFill>
                  <a:srgbClr val="DA1931"/>
                </a:solidFill>
              </a:rPr>
              <a:t>Acquisition assistance </a:t>
            </a:r>
            <a:endParaRPr lang="en-US" sz="2600" dirty="0">
              <a:solidFill>
                <a:srgbClr val="DA193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6" y="4662158"/>
            <a:ext cx="2063750" cy="6553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216" y="4662158"/>
            <a:ext cx="2201437" cy="7471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1" y="2731810"/>
            <a:ext cx="2263775" cy="7545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216" y="2693885"/>
            <a:ext cx="2201437" cy="7925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213" y="2758352"/>
            <a:ext cx="2228641" cy="72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2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41725" y="3505746"/>
            <a:ext cx="8674100" cy="1796503"/>
          </a:xfrm>
          <a:prstGeom prst="rect">
            <a:avLst/>
          </a:prstGeom>
        </p:spPr>
        <p:txBody>
          <a:bodyPr/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Portfolio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33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ProHealth</a:t>
            </a:r>
            <a:r>
              <a:rPr lang="en-US" dirty="0" smtClean="0"/>
              <a:t> Physicians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92" y="1803693"/>
            <a:ext cx="3193129" cy="11513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7" y="1707441"/>
            <a:ext cx="3495188" cy="1247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62" y="3085629"/>
            <a:ext cx="3208775" cy="3602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27" y="3085629"/>
            <a:ext cx="3596619" cy="400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9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OptumCare</a:t>
            </a:r>
            <a:r>
              <a:rPr lang="en-US" dirty="0" smtClean="0"/>
              <a:t> – You Campaign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884" y="1608793"/>
            <a:ext cx="8052574" cy="551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3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OptumCare</a:t>
            </a:r>
            <a:r>
              <a:rPr lang="en-US" dirty="0" smtClean="0"/>
              <a:t> – You Campaign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73" y="1560668"/>
            <a:ext cx="7806677" cy="520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2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OptumCare</a:t>
            </a:r>
            <a:r>
              <a:rPr lang="en-US" dirty="0" smtClean="0"/>
              <a:t> – You Campaign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595" y="1525078"/>
            <a:ext cx="8104634" cy="556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9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OptumCare</a:t>
            </a:r>
            <a:r>
              <a:rPr lang="en-US" dirty="0" smtClean="0"/>
              <a:t> – You Campaign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624" y="1706726"/>
            <a:ext cx="8074576" cy="53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9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23" y="1520328"/>
            <a:ext cx="6686778" cy="5618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ConcertoHealth</a:t>
            </a:r>
            <a:r>
              <a:rPr lang="en-US" dirty="0" smtClean="0"/>
              <a:t> – Direct Mail / Event Support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4691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709417"/>
            <a:ext cx="778933" cy="831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79467" y="6940884"/>
            <a:ext cx="778933" cy="831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2" y="-287866"/>
            <a:ext cx="8785886" cy="81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3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>
                <a:solidFill>
                  <a:srgbClr val="DA1931"/>
                </a:solidFill>
              </a:rPr>
              <a:t>Pull up a seat </a:t>
            </a:r>
            <a:endParaRPr lang="en-US" sz="2600" dirty="0">
              <a:solidFill>
                <a:srgbClr val="DA193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3862" y="1928907"/>
            <a:ext cx="8944700" cy="3796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solidFill>
                  <a:srgbClr val="808184"/>
                </a:solidFill>
              </a:rPr>
              <a:t>We work like a full-service agency without the overhead. </a:t>
            </a:r>
            <a:r>
              <a:rPr lang="en-US" b="1" dirty="0">
                <a:solidFill>
                  <a:srgbClr val="DA1931"/>
                </a:solidFill>
              </a:rPr>
              <a:t>You pay for the team when you need it, not if you need it</a:t>
            </a:r>
            <a:r>
              <a:rPr lang="en-US" b="1" dirty="0" smtClean="0">
                <a:solidFill>
                  <a:srgbClr val="DA1931"/>
                </a:solidFill>
              </a:rPr>
              <a:t>.</a:t>
            </a:r>
            <a:endParaRPr lang="en-US" dirty="0" smtClean="0">
              <a:solidFill>
                <a:srgbClr val="DA1931"/>
              </a:solidFill>
            </a:endParaRPr>
          </a:p>
          <a:p>
            <a:pPr fontAlgn="base"/>
            <a:endParaRPr lang="en-US" dirty="0">
              <a:solidFill>
                <a:srgbClr val="808184"/>
              </a:solidFill>
            </a:endParaRPr>
          </a:p>
          <a:p>
            <a:pPr fontAlgn="base"/>
            <a:r>
              <a:rPr lang="en-US" b="1" dirty="0" smtClean="0">
                <a:solidFill>
                  <a:srgbClr val="808184"/>
                </a:solidFill>
              </a:rPr>
              <a:t>We’re not a marketing firm, advertising agency or boutique studio. </a:t>
            </a:r>
            <a:r>
              <a:rPr lang="en-US" dirty="0" smtClean="0">
                <a:solidFill>
                  <a:srgbClr val="808184"/>
                </a:solidFill>
              </a:rPr>
              <a:t>We’re your Creative Department. We’re an extension of your in-house team or we’re your only team. We work on your deadlines no matter what. </a:t>
            </a:r>
            <a:endParaRPr lang="en-US" dirty="0">
              <a:solidFill>
                <a:srgbClr val="808184"/>
              </a:solidFill>
            </a:endParaRPr>
          </a:p>
          <a:p>
            <a:pPr fontAlgn="base"/>
            <a:endParaRPr lang="en-US" dirty="0" smtClean="0">
              <a:solidFill>
                <a:srgbClr val="808184"/>
              </a:solidFill>
            </a:endParaRPr>
          </a:p>
          <a:p>
            <a:pPr fontAlgn="base"/>
            <a:r>
              <a:rPr lang="en-US" dirty="0" smtClean="0">
                <a:solidFill>
                  <a:srgbClr val="808184"/>
                </a:solidFill>
              </a:rPr>
              <a:t>We care </a:t>
            </a:r>
            <a:r>
              <a:rPr lang="en-US" dirty="0">
                <a:solidFill>
                  <a:srgbClr val="808184"/>
                </a:solidFill>
              </a:rPr>
              <a:t>about developing innovative marketing solutions that meet our </a:t>
            </a:r>
            <a:r>
              <a:rPr lang="en-US" dirty="0" smtClean="0">
                <a:solidFill>
                  <a:srgbClr val="808184"/>
                </a:solidFill>
              </a:rPr>
              <a:t>your objective mixed with </a:t>
            </a:r>
            <a:r>
              <a:rPr lang="en-US" dirty="0">
                <a:solidFill>
                  <a:srgbClr val="808184"/>
                </a:solidFill>
              </a:rPr>
              <a:t>a culture of “getting it done.”</a:t>
            </a:r>
          </a:p>
          <a:p>
            <a:pPr fontAlgn="base"/>
            <a:endParaRPr lang="en-US" dirty="0">
              <a:solidFill>
                <a:srgbClr val="808184"/>
              </a:solidFill>
            </a:endParaRPr>
          </a:p>
          <a:p>
            <a:pPr fontAlgn="base"/>
            <a:r>
              <a:rPr lang="en-US" dirty="0" smtClean="0">
                <a:solidFill>
                  <a:srgbClr val="808184"/>
                </a:solidFill>
              </a:rPr>
              <a:t>Our </a:t>
            </a:r>
            <a:r>
              <a:rPr lang="en-US" dirty="0">
                <a:solidFill>
                  <a:srgbClr val="808184"/>
                </a:solidFill>
              </a:rPr>
              <a:t>array of </a:t>
            </a:r>
            <a:r>
              <a:rPr lang="en-US" dirty="0" smtClean="0">
                <a:solidFill>
                  <a:srgbClr val="808184"/>
                </a:solidFill>
              </a:rPr>
              <a:t>creative services</a:t>
            </a:r>
            <a:r>
              <a:rPr lang="en-US" dirty="0">
                <a:solidFill>
                  <a:srgbClr val="808184"/>
                </a:solidFill>
              </a:rPr>
              <a:t> lie on a spectrum from </a:t>
            </a:r>
            <a:r>
              <a:rPr lang="en-US" dirty="0" smtClean="0">
                <a:solidFill>
                  <a:srgbClr val="808184"/>
                </a:solidFill>
              </a:rPr>
              <a:t>branding, lead generation, digital, and campaign planning. </a:t>
            </a:r>
            <a:endParaRPr lang="en-US" dirty="0">
              <a:solidFill>
                <a:srgbClr val="80818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31774" y="6308528"/>
            <a:ext cx="2615732" cy="700784"/>
            <a:chOff x="673862" y="1663643"/>
            <a:chExt cx="5775960" cy="15474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alphaModFix amt="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630" b="61901"/>
            <a:stretch/>
          </p:blipFill>
          <p:spPr>
            <a:xfrm>
              <a:off x="673862" y="1663643"/>
              <a:ext cx="1983129" cy="154744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alphaModFix amt="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90" b="59121"/>
            <a:stretch/>
          </p:blipFill>
          <p:spPr>
            <a:xfrm>
              <a:off x="3834601" y="1807441"/>
              <a:ext cx="2615221" cy="140364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880805" y="6373649"/>
            <a:ext cx="2893204" cy="944034"/>
            <a:chOff x="954299" y="3770439"/>
            <a:chExt cx="6388664" cy="20845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alphaModFix amt="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5" b="57778"/>
            <a:stretch/>
          </p:blipFill>
          <p:spPr>
            <a:xfrm>
              <a:off x="954299" y="3770439"/>
              <a:ext cx="1418221" cy="155502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alphaModFix amt="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132" b="57474"/>
            <a:stretch/>
          </p:blipFill>
          <p:spPr>
            <a:xfrm>
              <a:off x="4223382" y="3770439"/>
              <a:ext cx="3119581" cy="169585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alphaModFix amt="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42" t="30667" r="19295" b="57474"/>
            <a:stretch/>
          </p:blipFill>
          <p:spPr>
            <a:xfrm>
              <a:off x="4501175" y="5382085"/>
              <a:ext cx="2755376" cy="472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247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Refreshed options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003" y="0"/>
            <a:ext cx="103632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23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Refreshed options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37" y="7859"/>
            <a:ext cx="10450286" cy="707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53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59" y="435429"/>
            <a:ext cx="6947224" cy="60281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742950"/>
            <a:ext cx="615950" cy="81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10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5301"/>
            <a:ext cx="10058400" cy="1016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60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35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655" y="-1204785"/>
            <a:ext cx="12303966" cy="9224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382" y="4289365"/>
            <a:ext cx="4645685" cy="34830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709417"/>
            <a:ext cx="778933" cy="831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01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6" y="182880"/>
            <a:ext cx="9026113" cy="67394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709417"/>
            <a:ext cx="778933" cy="831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1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Outex</a:t>
            </a:r>
            <a:r>
              <a:rPr lang="en-US" dirty="0"/>
              <a:t> </a:t>
            </a:r>
            <a:r>
              <a:rPr lang="en-US" sz="1200" dirty="0" smtClean="0">
                <a:hlinkClick r:id="rId2"/>
              </a:rPr>
              <a:t>www.outex.com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2" y="1725430"/>
            <a:ext cx="6169306" cy="3470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2" r="28309"/>
          <a:stretch/>
        </p:blipFill>
        <p:spPr>
          <a:xfrm>
            <a:off x="6296628" y="1725430"/>
            <a:ext cx="3433606" cy="5045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0656" y="5218245"/>
            <a:ext cx="4282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Parallax homepage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Instagram and other social integration tools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err="1" smtClean="0"/>
              <a:t>Shopify</a:t>
            </a:r>
            <a:r>
              <a:rPr lang="en-US" sz="1200" dirty="0" smtClean="0"/>
              <a:t> </a:t>
            </a:r>
            <a:r>
              <a:rPr lang="en-US" sz="1200" dirty="0"/>
              <a:t>e-commerce integration </a:t>
            </a:r>
            <a:r>
              <a:rPr lang="en-US" sz="1200" dirty="0">
                <a:hlinkClick r:id="rId5"/>
              </a:rPr>
              <a:t>http://store.outex.com</a:t>
            </a:r>
            <a:r>
              <a:rPr lang="en-US" sz="1200" dirty="0" smtClean="0">
                <a:hlinkClick r:id="rId5"/>
              </a:rPr>
              <a:t>/</a:t>
            </a:r>
            <a:endParaRPr lang="en-US" sz="1200" dirty="0" smtClean="0"/>
          </a:p>
          <a:p>
            <a:pPr marL="171450" indent="-171450">
              <a:buFont typeface="Arial" charset="0"/>
              <a:buChar char="•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1521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3" y="1725430"/>
            <a:ext cx="6169304" cy="3470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1" y="1736721"/>
            <a:ext cx="6169304" cy="34702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Zing Solar </a:t>
            </a:r>
            <a:r>
              <a:rPr lang="en-US" sz="1200" dirty="0">
                <a:hlinkClick r:id="rId4"/>
              </a:rPr>
              <a:t>http://www.zingsolar.com</a:t>
            </a:r>
            <a:r>
              <a:rPr lang="en-US" sz="1200" dirty="0" smtClean="0">
                <a:hlinkClick r:id="rId4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2" y="1725430"/>
            <a:ext cx="6169306" cy="3470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r="25240"/>
          <a:stretch/>
        </p:blipFill>
        <p:spPr>
          <a:xfrm>
            <a:off x="6427281" y="1725430"/>
            <a:ext cx="3237580" cy="40387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0656" y="5218245"/>
            <a:ext cx="4282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Full screen video homepage with lead capture “</a:t>
            </a:r>
            <a:r>
              <a:rPr lang="en-US" sz="1200" smtClean="0"/>
              <a:t>enter </a:t>
            </a:r>
            <a:br>
              <a:rPr lang="en-US" sz="1200" smtClean="0"/>
            </a:br>
            <a:r>
              <a:rPr lang="en-US" sz="1200" smtClean="0"/>
              <a:t>your </a:t>
            </a:r>
            <a:r>
              <a:rPr lang="en-US" sz="1200" dirty="0" smtClean="0"/>
              <a:t>last </a:t>
            </a:r>
            <a:r>
              <a:rPr lang="en-US" sz="1200" smtClean="0"/>
              <a:t>bill”.</a:t>
            </a:r>
            <a:endParaRPr lang="en-US" sz="1200" dirty="0" smtClean="0"/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Interactive rooftop look-up, sends lead to call center.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Interactive cost saving calculator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7774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Optum</a:t>
            </a:r>
            <a:r>
              <a:rPr lang="en-US" dirty="0" smtClean="0"/>
              <a:t> Medical Network </a:t>
            </a:r>
            <a:r>
              <a:rPr lang="en-US" sz="1200" dirty="0" err="1" smtClean="0">
                <a:hlinkClick r:id="rId2"/>
              </a:rPr>
              <a:t>www.optummedicalnetwork.com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88" y="1984415"/>
            <a:ext cx="5544273" cy="31186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062" y="1984415"/>
            <a:ext cx="3763202" cy="21168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062" y="4715075"/>
            <a:ext cx="3763202" cy="21168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7507" y="5103069"/>
            <a:ext cx="4282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Interactive Homepage with Multi-state selection.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Physician and Patient portal. 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489538" y="4101217"/>
            <a:ext cx="3082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Provider look-up tool.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489538" y="6831876"/>
            <a:ext cx="3082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Interactive Google map interface.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150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>
                <a:solidFill>
                  <a:srgbClr val="DA1931"/>
                </a:solidFill>
              </a:rPr>
              <a:t>A little more about us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6460" y="2041464"/>
            <a:ext cx="8944700" cy="4105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Mission</a:t>
            </a:r>
          </a:p>
          <a:p>
            <a:pPr fontAlgn="base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Remain lean, accessible, deadline-oriented.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We are a hub for amazing people that believe in creativity and see possibilities on a blank sheet of paper. We have a passion for creative problem solving and can effectively respond to our clients’ need for a results-generating creative product within a reasonable cost structure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fontAlgn="base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fontAlgn="base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fontAlgn="base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Values</a:t>
            </a:r>
          </a:p>
          <a:p>
            <a:pPr fontAlgn="base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What we care about is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creating innovative solutions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for our clients. Solutions that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engage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Solutions that inspire. Solutions that get results. Our array of services lie on a spectrum from graphic &amp; web design to advertising, and we also combine talent with a culture of “getting it done.”</a:t>
            </a:r>
          </a:p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04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5471"/>
            <a:ext cx="10058400" cy="474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709417"/>
            <a:ext cx="778933" cy="831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2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10058400" cy="670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709417"/>
            <a:ext cx="778933" cy="831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0736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70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17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10058400" cy="75102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709417"/>
            <a:ext cx="778933" cy="831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28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29" y="538940"/>
            <a:ext cx="5835535" cy="3890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97" y="2400991"/>
            <a:ext cx="5835535" cy="38903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709417"/>
            <a:ext cx="778933" cy="831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05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38" y="0"/>
            <a:ext cx="10324407" cy="68829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709417"/>
            <a:ext cx="778933" cy="831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2727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417"/>
            <a:ext cx="9964882" cy="50249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709417"/>
            <a:ext cx="778933" cy="831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47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en-US" dirty="0">
                <a:solidFill>
                  <a:srgbClr val="DA1931"/>
                </a:solidFill>
              </a:rPr>
              <a:t>Core </a:t>
            </a:r>
            <a:r>
              <a:rPr lang="en-US" dirty="0" smtClean="0">
                <a:solidFill>
                  <a:srgbClr val="DA1931"/>
                </a:solidFill>
              </a:rPr>
              <a:t>competencies</a:t>
            </a:r>
            <a:endParaRPr lang="en-US" dirty="0">
              <a:solidFill>
                <a:srgbClr val="DA193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33619" y="2057183"/>
            <a:ext cx="7177494" cy="4191377"/>
            <a:chOff x="673862" y="1663643"/>
            <a:chExt cx="7177494" cy="41913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alphaModFix amt="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630" b="61901"/>
            <a:stretch/>
          </p:blipFill>
          <p:spPr>
            <a:xfrm>
              <a:off x="673862" y="1663643"/>
              <a:ext cx="1983129" cy="154744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alphaModFix amt="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90" b="59121"/>
            <a:stretch/>
          </p:blipFill>
          <p:spPr>
            <a:xfrm>
              <a:off x="4731776" y="1807441"/>
              <a:ext cx="2615221" cy="140364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alphaModFix amt="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915" b="57778"/>
            <a:stretch/>
          </p:blipFill>
          <p:spPr>
            <a:xfrm>
              <a:off x="673862" y="3776203"/>
              <a:ext cx="1418220" cy="155502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alphaModFix amt="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132" b="57474"/>
            <a:stretch/>
          </p:blipFill>
          <p:spPr>
            <a:xfrm>
              <a:off x="4731776" y="3770439"/>
              <a:ext cx="3119580" cy="169585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alphaModFix amt="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42" t="30667" r="19295" b="57474"/>
            <a:stretch/>
          </p:blipFill>
          <p:spPr>
            <a:xfrm>
              <a:off x="5009569" y="5382084"/>
              <a:ext cx="2755375" cy="472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143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Clients and old friends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2" b="3477"/>
          <a:stretch/>
        </p:blipFill>
        <p:spPr>
          <a:xfrm>
            <a:off x="673862" y="1596301"/>
            <a:ext cx="8489051" cy="5724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5172"/>
            <a:ext cx="10058400" cy="8800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29200" y="1530987"/>
            <a:ext cx="1651145" cy="1005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692" y="1880859"/>
            <a:ext cx="1631989" cy="2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2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>
                <a:solidFill>
                  <a:srgbClr val="DA1931"/>
                </a:solidFill>
              </a:rPr>
              <a:t>Meet our team</a:t>
            </a:r>
            <a:endParaRPr lang="en-US" sz="2600" dirty="0">
              <a:solidFill>
                <a:srgbClr val="DA193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862" y="1882588"/>
            <a:ext cx="220380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DA1931"/>
                </a:solidFill>
              </a:rPr>
              <a:t>Principals</a:t>
            </a:r>
          </a:p>
          <a:p>
            <a:r>
              <a:rPr lang="en-US" sz="2000" dirty="0" smtClean="0">
                <a:solidFill>
                  <a:srgbClr val="808184"/>
                </a:solidFill>
              </a:rPr>
              <a:t>Mike Thompson</a:t>
            </a:r>
          </a:p>
          <a:p>
            <a:r>
              <a:rPr lang="en-US" sz="2000" dirty="0" smtClean="0">
                <a:solidFill>
                  <a:srgbClr val="808184"/>
                </a:solidFill>
              </a:rPr>
              <a:t>David Morin</a:t>
            </a:r>
            <a:endParaRPr lang="en-US" sz="2000" dirty="0">
              <a:solidFill>
                <a:srgbClr val="808184"/>
              </a:solidFill>
            </a:endParaRPr>
          </a:p>
          <a:p>
            <a:endParaRPr lang="en-US" sz="2000" dirty="0" smtClean="0">
              <a:solidFill>
                <a:srgbClr val="808184"/>
              </a:solidFill>
            </a:endParaRPr>
          </a:p>
          <a:p>
            <a:r>
              <a:rPr lang="en-US" sz="2000" b="1" dirty="0" smtClean="0">
                <a:solidFill>
                  <a:srgbClr val="DA1931"/>
                </a:solidFill>
              </a:rPr>
              <a:t>Finance</a:t>
            </a:r>
            <a:endParaRPr lang="en-US" sz="2000" b="1" dirty="0">
              <a:solidFill>
                <a:srgbClr val="DA1931"/>
              </a:solidFill>
            </a:endParaRPr>
          </a:p>
          <a:p>
            <a:r>
              <a:rPr lang="en-US" sz="2000" dirty="0">
                <a:solidFill>
                  <a:srgbClr val="808184"/>
                </a:solidFill>
              </a:rPr>
              <a:t>Robert </a:t>
            </a:r>
            <a:r>
              <a:rPr lang="en-US" sz="2000" dirty="0" smtClean="0">
                <a:solidFill>
                  <a:srgbClr val="808184"/>
                </a:solidFill>
              </a:rPr>
              <a:t>Bates Matthew Williams</a:t>
            </a:r>
          </a:p>
          <a:p>
            <a:endParaRPr lang="en-US" sz="2000" dirty="0">
              <a:solidFill>
                <a:srgbClr val="808184"/>
              </a:solidFill>
            </a:endParaRPr>
          </a:p>
          <a:p>
            <a:r>
              <a:rPr lang="en-US" sz="2000" b="1" dirty="0" smtClean="0">
                <a:solidFill>
                  <a:srgbClr val="DA1931"/>
                </a:solidFill>
              </a:rPr>
              <a:t>Print and Fulfillment</a:t>
            </a:r>
          </a:p>
          <a:p>
            <a:r>
              <a:rPr lang="en-US" sz="2000" dirty="0" smtClean="0">
                <a:solidFill>
                  <a:srgbClr val="808184"/>
                </a:solidFill>
              </a:rPr>
              <a:t>Sally </a:t>
            </a:r>
            <a:r>
              <a:rPr lang="en-US" sz="2000" dirty="0" err="1" smtClean="0">
                <a:solidFill>
                  <a:srgbClr val="808184"/>
                </a:solidFill>
              </a:rPr>
              <a:t>Michauld</a:t>
            </a:r>
            <a:endParaRPr lang="en-US" sz="2000" dirty="0" smtClean="0">
              <a:solidFill>
                <a:srgbClr val="808184"/>
              </a:solidFill>
            </a:endParaRPr>
          </a:p>
          <a:p>
            <a:r>
              <a:rPr lang="en-US" sz="2000" dirty="0" smtClean="0">
                <a:solidFill>
                  <a:srgbClr val="808184"/>
                </a:solidFill>
              </a:rPr>
              <a:t>Sam Patel</a:t>
            </a:r>
            <a:endParaRPr lang="en-US" sz="2000" dirty="0">
              <a:solidFill>
                <a:srgbClr val="808184"/>
              </a:solidFill>
            </a:endParaRPr>
          </a:p>
          <a:p>
            <a:endParaRPr lang="en-US" sz="2000" dirty="0" smtClean="0">
              <a:solidFill>
                <a:srgbClr val="808184"/>
              </a:solidFill>
            </a:endParaRPr>
          </a:p>
          <a:p>
            <a:r>
              <a:rPr lang="en-US" sz="2000" dirty="0" smtClean="0">
                <a:solidFill>
                  <a:srgbClr val="808184"/>
                </a:solidFill>
              </a:rPr>
              <a:t> </a:t>
            </a:r>
            <a:r>
              <a:rPr lang="en-US" sz="2000" b="1" dirty="0">
                <a:solidFill>
                  <a:srgbClr val="DA1931"/>
                </a:solidFill>
              </a:rPr>
              <a:t>Media</a:t>
            </a:r>
          </a:p>
          <a:p>
            <a:r>
              <a:rPr lang="en-US" sz="2000" dirty="0">
                <a:solidFill>
                  <a:srgbClr val="808184"/>
                </a:solidFill>
              </a:rPr>
              <a:t>Ian </a:t>
            </a:r>
            <a:r>
              <a:rPr lang="en-US" sz="2000" dirty="0" smtClean="0">
                <a:solidFill>
                  <a:srgbClr val="808184"/>
                </a:solidFill>
              </a:rPr>
              <a:t>Crockett</a:t>
            </a:r>
            <a:endParaRPr lang="en-US" sz="2000" dirty="0">
              <a:solidFill>
                <a:srgbClr val="808184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56726" y="1882588"/>
            <a:ext cx="255494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DA1931"/>
                </a:solidFill>
              </a:rPr>
              <a:t>Accounts</a:t>
            </a:r>
          </a:p>
          <a:p>
            <a:r>
              <a:rPr lang="en-US" sz="2000" dirty="0">
                <a:solidFill>
                  <a:srgbClr val="DA1931"/>
                </a:solidFill>
              </a:rPr>
              <a:t>Mike </a:t>
            </a:r>
            <a:r>
              <a:rPr lang="en-US" sz="2000" dirty="0" smtClean="0">
                <a:solidFill>
                  <a:srgbClr val="DA1931"/>
                </a:solidFill>
              </a:rPr>
              <a:t>Thompson</a:t>
            </a:r>
          </a:p>
          <a:p>
            <a:r>
              <a:rPr lang="en-US" sz="2000" dirty="0" err="1" smtClean="0">
                <a:solidFill>
                  <a:srgbClr val="808184"/>
                </a:solidFill>
              </a:rPr>
              <a:t>Marlyn</a:t>
            </a:r>
            <a:r>
              <a:rPr lang="en-US" sz="2000" dirty="0" smtClean="0">
                <a:solidFill>
                  <a:srgbClr val="808184"/>
                </a:solidFill>
              </a:rPr>
              <a:t> Becerra</a:t>
            </a:r>
          </a:p>
          <a:p>
            <a:r>
              <a:rPr lang="en-US" sz="2000" dirty="0" smtClean="0">
                <a:solidFill>
                  <a:srgbClr val="808184"/>
                </a:solidFill>
              </a:rPr>
              <a:t>Chandler </a:t>
            </a:r>
            <a:r>
              <a:rPr lang="en-US" sz="2000" dirty="0" err="1" smtClean="0">
                <a:solidFill>
                  <a:srgbClr val="808184"/>
                </a:solidFill>
              </a:rPr>
              <a:t>Sant</a:t>
            </a:r>
            <a:endParaRPr lang="en-US" sz="2000" dirty="0" smtClean="0">
              <a:solidFill>
                <a:srgbClr val="808184"/>
              </a:solidFill>
            </a:endParaRPr>
          </a:p>
          <a:p>
            <a:r>
              <a:rPr lang="en-US" sz="2000" dirty="0" smtClean="0">
                <a:solidFill>
                  <a:srgbClr val="808184"/>
                </a:solidFill>
              </a:rPr>
              <a:t>Annie </a:t>
            </a:r>
            <a:r>
              <a:rPr lang="en-US" sz="2000" dirty="0">
                <a:solidFill>
                  <a:srgbClr val="808184"/>
                </a:solidFill>
              </a:rPr>
              <a:t>Rusk</a:t>
            </a:r>
          </a:p>
          <a:p>
            <a:r>
              <a:rPr lang="en-US" sz="2000" dirty="0" err="1" smtClean="0">
                <a:solidFill>
                  <a:srgbClr val="808184"/>
                </a:solidFill>
              </a:rPr>
              <a:t>Mykaela</a:t>
            </a:r>
            <a:r>
              <a:rPr lang="en-US" sz="2000" dirty="0" smtClean="0">
                <a:solidFill>
                  <a:srgbClr val="808184"/>
                </a:solidFill>
              </a:rPr>
              <a:t> Ward</a:t>
            </a:r>
            <a:endParaRPr lang="en-US" sz="2000" dirty="0">
              <a:solidFill>
                <a:srgbClr val="808184"/>
              </a:solidFill>
            </a:endParaRPr>
          </a:p>
          <a:p>
            <a:endParaRPr lang="en-US" sz="2000" dirty="0" smtClean="0">
              <a:solidFill>
                <a:srgbClr val="808184"/>
              </a:solidFill>
            </a:endParaRPr>
          </a:p>
          <a:p>
            <a:r>
              <a:rPr lang="en-US" sz="2000" b="1" dirty="0" smtClean="0">
                <a:solidFill>
                  <a:srgbClr val="DA1931"/>
                </a:solidFill>
              </a:rPr>
              <a:t>Copy and Proofreading</a:t>
            </a:r>
          </a:p>
          <a:p>
            <a:r>
              <a:rPr lang="en-US" sz="2000" dirty="0">
                <a:solidFill>
                  <a:srgbClr val="808184"/>
                </a:solidFill>
              </a:rPr>
              <a:t>Kim Chow</a:t>
            </a:r>
          </a:p>
          <a:p>
            <a:r>
              <a:rPr lang="en-US" sz="2000" dirty="0">
                <a:solidFill>
                  <a:srgbClr val="808184"/>
                </a:solidFill>
              </a:rPr>
              <a:t>Jonathan </a:t>
            </a:r>
            <a:r>
              <a:rPr lang="en-US" sz="2000" dirty="0" smtClean="0">
                <a:solidFill>
                  <a:srgbClr val="808184"/>
                </a:solidFill>
              </a:rPr>
              <a:t>Miracle</a:t>
            </a:r>
            <a:endParaRPr lang="en-US" sz="2000" dirty="0">
              <a:solidFill>
                <a:srgbClr val="808184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70447" y="1882588"/>
            <a:ext cx="255494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DA1931"/>
                </a:solidFill>
              </a:rPr>
              <a:t>Creative</a:t>
            </a:r>
            <a:endParaRPr lang="en-US" sz="2000" dirty="0">
              <a:solidFill>
                <a:srgbClr val="DA1931"/>
              </a:solidFill>
            </a:endParaRPr>
          </a:p>
          <a:p>
            <a:r>
              <a:rPr lang="en-US" sz="2000" dirty="0">
                <a:solidFill>
                  <a:srgbClr val="DA1931"/>
                </a:solidFill>
              </a:rPr>
              <a:t>David </a:t>
            </a:r>
            <a:r>
              <a:rPr lang="en-US" sz="2000" dirty="0" smtClean="0">
                <a:solidFill>
                  <a:srgbClr val="DA1931"/>
                </a:solidFill>
              </a:rPr>
              <a:t>Morin</a:t>
            </a:r>
          </a:p>
          <a:p>
            <a:r>
              <a:rPr lang="en-US" sz="2000" dirty="0" smtClean="0">
                <a:solidFill>
                  <a:srgbClr val="808184"/>
                </a:solidFill>
              </a:rPr>
              <a:t>Lam Ngo</a:t>
            </a:r>
            <a:endParaRPr lang="en-US" sz="2000" dirty="0">
              <a:solidFill>
                <a:srgbClr val="808184"/>
              </a:solidFill>
            </a:endParaRPr>
          </a:p>
          <a:p>
            <a:r>
              <a:rPr lang="en-US" sz="2000" dirty="0">
                <a:solidFill>
                  <a:srgbClr val="808184"/>
                </a:solidFill>
              </a:rPr>
              <a:t>Cade Garrett</a:t>
            </a:r>
          </a:p>
          <a:p>
            <a:r>
              <a:rPr lang="en-US" sz="2000" dirty="0">
                <a:solidFill>
                  <a:srgbClr val="808184"/>
                </a:solidFill>
              </a:rPr>
              <a:t>Ingrid </a:t>
            </a:r>
            <a:r>
              <a:rPr lang="en-US" sz="2000" dirty="0" smtClean="0">
                <a:solidFill>
                  <a:srgbClr val="808184"/>
                </a:solidFill>
              </a:rPr>
              <a:t>Salinas</a:t>
            </a:r>
          </a:p>
          <a:p>
            <a:r>
              <a:rPr lang="en-US" sz="2000" dirty="0" smtClean="0">
                <a:solidFill>
                  <a:srgbClr val="808184"/>
                </a:solidFill>
              </a:rPr>
              <a:t>Teresa Colon</a:t>
            </a:r>
          </a:p>
          <a:p>
            <a:endParaRPr lang="en-US" sz="2000" dirty="0">
              <a:solidFill>
                <a:srgbClr val="808184"/>
              </a:solidFill>
            </a:endParaRPr>
          </a:p>
          <a:p>
            <a:r>
              <a:rPr lang="en-US" sz="2000" b="1" dirty="0" smtClean="0">
                <a:solidFill>
                  <a:srgbClr val="DA1931"/>
                </a:solidFill>
              </a:rPr>
              <a:t>Digital</a:t>
            </a:r>
          </a:p>
          <a:p>
            <a:r>
              <a:rPr lang="en-US" sz="2000" dirty="0" smtClean="0">
                <a:solidFill>
                  <a:srgbClr val="808184"/>
                </a:solidFill>
              </a:rPr>
              <a:t>Matt Kovach </a:t>
            </a:r>
          </a:p>
          <a:p>
            <a:r>
              <a:rPr lang="en-US" sz="2000" dirty="0" err="1" smtClean="0">
                <a:solidFill>
                  <a:srgbClr val="808184"/>
                </a:solidFill>
              </a:rPr>
              <a:t>Phuc</a:t>
            </a:r>
            <a:r>
              <a:rPr lang="en-US" sz="2000" dirty="0" smtClean="0">
                <a:solidFill>
                  <a:srgbClr val="808184"/>
                </a:solidFill>
              </a:rPr>
              <a:t> </a:t>
            </a:r>
            <a:r>
              <a:rPr lang="en-US" sz="2000" dirty="0">
                <a:solidFill>
                  <a:srgbClr val="808184"/>
                </a:solidFill>
              </a:rPr>
              <a:t>Nguyen </a:t>
            </a:r>
            <a:endParaRPr lang="en-US" sz="2000" dirty="0" smtClean="0">
              <a:solidFill>
                <a:srgbClr val="808184"/>
              </a:solidFill>
            </a:endParaRPr>
          </a:p>
          <a:p>
            <a:r>
              <a:rPr lang="en-US" sz="2000" dirty="0" smtClean="0">
                <a:solidFill>
                  <a:srgbClr val="808184"/>
                </a:solidFill>
              </a:rPr>
              <a:t>Courtney Smith</a:t>
            </a:r>
          </a:p>
          <a:p>
            <a:r>
              <a:rPr lang="en-US" sz="2000" dirty="0" smtClean="0">
                <a:solidFill>
                  <a:srgbClr val="808184"/>
                </a:solidFill>
              </a:rPr>
              <a:t>Alex Hernandez</a:t>
            </a:r>
          </a:p>
          <a:p>
            <a:endParaRPr lang="en-US" sz="2000" dirty="0">
              <a:solidFill>
                <a:srgbClr val="808184"/>
              </a:solidFill>
            </a:endParaRPr>
          </a:p>
          <a:p>
            <a:r>
              <a:rPr lang="en-US" sz="2000" b="1" dirty="0">
                <a:solidFill>
                  <a:srgbClr val="DA1931"/>
                </a:solidFill>
              </a:rPr>
              <a:t>Legal</a:t>
            </a:r>
          </a:p>
          <a:p>
            <a:r>
              <a:rPr lang="en-US" sz="2000" dirty="0">
                <a:solidFill>
                  <a:srgbClr val="808184"/>
                </a:solidFill>
              </a:rPr>
              <a:t>Matt </a:t>
            </a:r>
            <a:r>
              <a:rPr lang="en-US" sz="2000" dirty="0" err="1">
                <a:solidFill>
                  <a:srgbClr val="808184"/>
                </a:solidFill>
              </a:rPr>
              <a:t>LaCroix</a:t>
            </a:r>
            <a:endParaRPr lang="en-US" sz="2000" dirty="0">
              <a:solidFill>
                <a:srgbClr val="808184"/>
              </a:solidFill>
            </a:endParaRPr>
          </a:p>
          <a:p>
            <a:endParaRPr lang="en-US" sz="2000" dirty="0" smtClean="0">
              <a:solidFill>
                <a:srgbClr val="808184"/>
              </a:solidFill>
            </a:endParaRPr>
          </a:p>
          <a:p>
            <a:endParaRPr lang="en-US" sz="2000" dirty="0" smtClean="0">
              <a:solidFill>
                <a:srgbClr val="8081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42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>
                <a:solidFill>
                  <a:srgbClr val="DA1931"/>
                </a:solidFill>
              </a:rPr>
              <a:t>Pine and Ocean</a:t>
            </a:r>
            <a:r>
              <a:rPr lang="en-US" sz="2600" dirty="0" smtClean="0"/>
              <a:t>–Downtown Long Beach, CA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910"/>
          <a:stretch/>
        </p:blipFill>
        <p:spPr>
          <a:xfrm>
            <a:off x="3435657" y="4297971"/>
            <a:ext cx="3012693" cy="2561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561" r="3652"/>
          <a:stretch/>
        </p:blipFill>
        <p:spPr>
          <a:xfrm>
            <a:off x="3430830" y="1728490"/>
            <a:ext cx="3017520" cy="2574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980" y="4300356"/>
            <a:ext cx="3430420" cy="2569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7980" y="1730943"/>
            <a:ext cx="3430420" cy="2569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93134"/>
            <a:ext cx="10058401" cy="84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490"/>
            <a:ext cx="10058400" cy="79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7578"/>
            <a:ext cx="3251200" cy="498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11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72"/>
          <a:stretch/>
        </p:blipFill>
        <p:spPr>
          <a:xfrm>
            <a:off x="7413781" y="5267746"/>
            <a:ext cx="2361733" cy="1776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>
                <a:solidFill>
                  <a:srgbClr val="DA1931"/>
                </a:solidFill>
              </a:rPr>
              <a:t>Awards</a:t>
            </a:r>
            <a:endParaRPr lang="en-US" sz="2600" dirty="0">
              <a:solidFill>
                <a:srgbClr val="DA193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862" y="1674589"/>
            <a:ext cx="8550820" cy="550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DA1931"/>
                </a:solidFill>
              </a:rPr>
              <a:t>2015</a:t>
            </a:r>
          </a:p>
          <a:p>
            <a:r>
              <a:rPr lang="en-US" sz="1600" dirty="0">
                <a:solidFill>
                  <a:srgbClr val="808184"/>
                </a:solidFill>
              </a:rPr>
              <a:t>Best in show W3 Award			</a:t>
            </a:r>
            <a:r>
              <a:rPr lang="en-US" sz="1600" dirty="0" smtClean="0">
                <a:solidFill>
                  <a:srgbClr val="808184"/>
                </a:solidFill>
              </a:rPr>
              <a:t>Best </a:t>
            </a:r>
            <a:r>
              <a:rPr lang="en-US" sz="1600" dirty="0">
                <a:solidFill>
                  <a:srgbClr val="808184"/>
                </a:solidFill>
              </a:rPr>
              <a:t>homepage design</a:t>
            </a:r>
          </a:p>
          <a:p>
            <a:r>
              <a:rPr lang="en-US" sz="1600" dirty="0">
                <a:solidFill>
                  <a:srgbClr val="808184"/>
                </a:solidFill>
              </a:rPr>
              <a:t>Bronze </a:t>
            </a:r>
            <a:r>
              <a:rPr lang="en-US" sz="1600" dirty="0" err="1">
                <a:solidFill>
                  <a:srgbClr val="808184"/>
                </a:solidFill>
              </a:rPr>
              <a:t>Telly</a:t>
            </a:r>
            <a:r>
              <a:rPr lang="en-US" sz="1600" dirty="0">
                <a:solidFill>
                  <a:srgbClr val="808184"/>
                </a:solidFill>
              </a:rPr>
              <a:t> Award			</a:t>
            </a:r>
            <a:r>
              <a:rPr lang="en-US" sz="1600" dirty="0" smtClean="0">
                <a:solidFill>
                  <a:srgbClr val="808184"/>
                </a:solidFill>
              </a:rPr>
              <a:t>Best </a:t>
            </a:r>
            <a:r>
              <a:rPr lang="en-US" sz="1600" dirty="0">
                <a:solidFill>
                  <a:srgbClr val="808184"/>
                </a:solidFill>
              </a:rPr>
              <a:t>local TV and local cable</a:t>
            </a:r>
          </a:p>
          <a:p>
            <a:r>
              <a:rPr lang="en-US" sz="1600" dirty="0">
                <a:solidFill>
                  <a:srgbClr val="808184"/>
                </a:solidFill>
              </a:rPr>
              <a:t>Bronze Peoples </a:t>
            </a:r>
            <a:r>
              <a:rPr lang="en-US" sz="1600" dirty="0" err="1">
                <a:solidFill>
                  <a:srgbClr val="808184"/>
                </a:solidFill>
              </a:rPr>
              <a:t>Telly</a:t>
            </a:r>
            <a:r>
              <a:rPr lang="en-US" sz="1600" dirty="0">
                <a:solidFill>
                  <a:srgbClr val="808184"/>
                </a:solidFill>
              </a:rPr>
              <a:t> Award		</a:t>
            </a:r>
            <a:r>
              <a:rPr lang="en-US" sz="1600" dirty="0" smtClean="0">
                <a:solidFill>
                  <a:srgbClr val="808184"/>
                </a:solidFill>
              </a:rPr>
              <a:t>Best </a:t>
            </a:r>
            <a:r>
              <a:rPr lang="en-US" sz="1600" dirty="0">
                <a:solidFill>
                  <a:srgbClr val="808184"/>
                </a:solidFill>
              </a:rPr>
              <a:t>use of humor</a:t>
            </a:r>
          </a:p>
          <a:p>
            <a:r>
              <a:rPr lang="en-US" sz="1600" dirty="0">
                <a:solidFill>
                  <a:srgbClr val="808184"/>
                </a:solidFill>
              </a:rPr>
              <a:t>Silver Summit International Award		</a:t>
            </a:r>
            <a:r>
              <a:rPr lang="en-US" sz="1600" dirty="0" smtClean="0">
                <a:solidFill>
                  <a:srgbClr val="808184"/>
                </a:solidFill>
              </a:rPr>
              <a:t>Retail </a:t>
            </a:r>
            <a:r>
              <a:rPr lang="en-US" sz="1600" dirty="0">
                <a:solidFill>
                  <a:srgbClr val="808184"/>
                </a:solidFill>
              </a:rPr>
              <a:t>television</a:t>
            </a:r>
          </a:p>
          <a:p>
            <a:r>
              <a:rPr lang="en-US" sz="1600" dirty="0">
                <a:solidFill>
                  <a:srgbClr val="808184"/>
                </a:solidFill>
              </a:rPr>
              <a:t>Bronze Summit International Award		</a:t>
            </a:r>
            <a:r>
              <a:rPr lang="en-US" sz="1600" dirty="0" smtClean="0">
                <a:solidFill>
                  <a:srgbClr val="808184"/>
                </a:solidFill>
              </a:rPr>
              <a:t>Local </a:t>
            </a:r>
            <a:r>
              <a:rPr lang="en-US" sz="1600" dirty="0">
                <a:solidFill>
                  <a:srgbClr val="808184"/>
                </a:solidFill>
              </a:rPr>
              <a:t>television spot</a:t>
            </a:r>
          </a:p>
          <a:p>
            <a:r>
              <a:rPr lang="en-US" sz="1600" dirty="0">
                <a:solidFill>
                  <a:srgbClr val="808184"/>
                </a:solidFill>
              </a:rPr>
              <a:t>Gold Communicator Award Commercials	</a:t>
            </a:r>
            <a:r>
              <a:rPr lang="en-US" sz="1600" dirty="0" smtClean="0">
                <a:solidFill>
                  <a:srgbClr val="808184"/>
                </a:solidFill>
              </a:rPr>
              <a:t>Retail </a:t>
            </a:r>
            <a:r>
              <a:rPr lang="en-US" sz="1600" dirty="0">
                <a:solidFill>
                  <a:srgbClr val="808184"/>
                </a:solidFill>
              </a:rPr>
              <a:t>store/Specialty store </a:t>
            </a:r>
          </a:p>
          <a:p>
            <a:r>
              <a:rPr lang="en-US" sz="1600" dirty="0">
                <a:solidFill>
                  <a:srgbClr val="808184"/>
                </a:solidFill>
              </a:rPr>
              <a:t>Gold  Communicator Award Commercials	</a:t>
            </a:r>
            <a:r>
              <a:rPr lang="en-US" sz="1600" dirty="0" smtClean="0">
                <a:solidFill>
                  <a:srgbClr val="808184"/>
                </a:solidFill>
              </a:rPr>
              <a:t>Use </a:t>
            </a:r>
            <a:r>
              <a:rPr lang="en-US" sz="1600" dirty="0">
                <a:solidFill>
                  <a:srgbClr val="808184"/>
                </a:solidFill>
              </a:rPr>
              <a:t>of humor </a:t>
            </a:r>
          </a:p>
          <a:p>
            <a:r>
              <a:rPr lang="en-US" sz="1600" dirty="0">
                <a:solidFill>
                  <a:srgbClr val="808184"/>
                </a:solidFill>
              </a:rPr>
              <a:t>Gold Communicator Award  Outdoor	</a:t>
            </a:r>
            <a:r>
              <a:rPr lang="en-US" sz="1600" dirty="0" smtClean="0">
                <a:solidFill>
                  <a:srgbClr val="808184"/>
                </a:solidFill>
              </a:rPr>
              <a:t>	Advertising campaign</a:t>
            </a:r>
            <a:endParaRPr lang="en-US" sz="1600" b="1" dirty="0" smtClean="0">
              <a:solidFill>
                <a:srgbClr val="808184"/>
              </a:solidFill>
            </a:endParaRPr>
          </a:p>
          <a:p>
            <a:endParaRPr lang="en-US" sz="1600" b="1" dirty="0">
              <a:solidFill>
                <a:srgbClr val="808184"/>
              </a:solidFill>
            </a:endParaRPr>
          </a:p>
          <a:p>
            <a:r>
              <a:rPr lang="en-US" sz="1600" b="1" dirty="0" smtClean="0">
                <a:solidFill>
                  <a:srgbClr val="DA1931"/>
                </a:solidFill>
              </a:rPr>
              <a:t>2014</a:t>
            </a:r>
          </a:p>
          <a:p>
            <a:r>
              <a:rPr lang="en-US" sz="1600" dirty="0">
                <a:solidFill>
                  <a:srgbClr val="808184"/>
                </a:solidFill>
              </a:rPr>
              <a:t>Silver </a:t>
            </a:r>
            <a:r>
              <a:rPr lang="en-US" sz="1600" dirty="0" err="1">
                <a:solidFill>
                  <a:srgbClr val="808184"/>
                </a:solidFill>
              </a:rPr>
              <a:t>Telly</a:t>
            </a:r>
            <a:r>
              <a:rPr lang="en-US" sz="1600" dirty="0">
                <a:solidFill>
                  <a:srgbClr val="808184"/>
                </a:solidFill>
              </a:rPr>
              <a:t> </a:t>
            </a:r>
            <a:r>
              <a:rPr lang="en-US" sz="1600" dirty="0" smtClean="0">
                <a:solidFill>
                  <a:srgbClr val="808184"/>
                </a:solidFill>
              </a:rPr>
              <a:t>Award			Best local </a:t>
            </a:r>
            <a:r>
              <a:rPr lang="en-US" sz="1600" dirty="0">
                <a:solidFill>
                  <a:srgbClr val="808184"/>
                </a:solidFill>
              </a:rPr>
              <a:t>TV </a:t>
            </a:r>
            <a:r>
              <a:rPr lang="en-US" sz="1600" dirty="0" smtClean="0">
                <a:solidFill>
                  <a:srgbClr val="808184"/>
                </a:solidFill>
              </a:rPr>
              <a:t>and local cable</a:t>
            </a:r>
            <a:endParaRPr lang="en-US" sz="1600" dirty="0">
              <a:solidFill>
                <a:srgbClr val="808184"/>
              </a:solidFill>
            </a:endParaRPr>
          </a:p>
          <a:p>
            <a:r>
              <a:rPr lang="en-US" sz="1600" dirty="0">
                <a:solidFill>
                  <a:srgbClr val="808184"/>
                </a:solidFill>
              </a:rPr>
              <a:t>Bronze </a:t>
            </a:r>
            <a:r>
              <a:rPr lang="en-US" sz="1600" dirty="0" err="1">
                <a:solidFill>
                  <a:srgbClr val="808184"/>
                </a:solidFill>
              </a:rPr>
              <a:t>Telly</a:t>
            </a:r>
            <a:r>
              <a:rPr lang="en-US" sz="1600" dirty="0">
                <a:solidFill>
                  <a:srgbClr val="808184"/>
                </a:solidFill>
              </a:rPr>
              <a:t> </a:t>
            </a:r>
            <a:r>
              <a:rPr lang="en-US" sz="1600" dirty="0" smtClean="0">
                <a:solidFill>
                  <a:srgbClr val="808184"/>
                </a:solidFill>
              </a:rPr>
              <a:t>Award			Best use </a:t>
            </a:r>
            <a:r>
              <a:rPr lang="en-US" sz="1600" dirty="0">
                <a:solidFill>
                  <a:srgbClr val="808184"/>
                </a:solidFill>
              </a:rPr>
              <a:t>of </a:t>
            </a:r>
            <a:r>
              <a:rPr lang="en-US" sz="1600" dirty="0" smtClean="0">
                <a:solidFill>
                  <a:srgbClr val="808184"/>
                </a:solidFill>
              </a:rPr>
              <a:t>humor</a:t>
            </a:r>
            <a:endParaRPr lang="en-US" sz="1600" dirty="0">
              <a:solidFill>
                <a:srgbClr val="808184"/>
              </a:solidFill>
            </a:endParaRPr>
          </a:p>
          <a:p>
            <a:r>
              <a:rPr lang="en-US" sz="1600" dirty="0">
                <a:solidFill>
                  <a:srgbClr val="808184"/>
                </a:solidFill>
              </a:rPr>
              <a:t>Bronze People </a:t>
            </a:r>
            <a:r>
              <a:rPr lang="en-US" sz="1600" dirty="0" err="1" smtClean="0">
                <a:solidFill>
                  <a:srgbClr val="808184"/>
                </a:solidFill>
              </a:rPr>
              <a:t>Telly</a:t>
            </a:r>
            <a:r>
              <a:rPr lang="en-US" sz="1600" dirty="0" smtClean="0">
                <a:solidFill>
                  <a:srgbClr val="808184"/>
                </a:solidFill>
              </a:rPr>
              <a:t> Award		Best use </a:t>
            </a:r>
            <a:r>
              <a:rPr lang="en-US" sz="1600" dirty="0">
                <a:solidFill>
                  <a:srgbClr val="808184"/>
                </a:solidFill>
              </a:rPr>
              <a:t>of </a:t>
            </a:r>
            <a:r>
              <a:rPr lang="en-US" sz="1600" dirty="0" smtClean="0">
                <a:solidFill>
                  <a:srgbClr val="808184"/>
                </a:solidFill>
              </a:rPr>
              <a:t>humor</a:t>
            </a:r>
            <a:endParaRPr lang="en-US" sz="1600" dirty="0">
              <a:solidFill>
                <a:srgbClr val="808184"/>
              </a:solidFill>
            </a:endParaRPr>
          </a:p>
          <a:p>
            <a:r>
              <a:rPr lang="en-US" sz="1600" dirty="0">
                <a:solidFill>
                  <a:srgbClr val="808184"/>
                </a:solidFill>
              </a:rPr>
              <a:t>Gold Davey </a:t>
            </a:r>
            <a:r>
              <a:rPr lang="en-US" sz="1600" dirty="0" smtClean="0">
                <a:solidFill>
                  <a:srgbClr val="808184"/>
                </a:solidFill>
              </a:rPr>
              <a:t>Award			Best design</a:t>
            </a:r>
            <a:endParaRPr lang="en-US" sz="1600" dirty="0">
              <a:solidFill>
                <a:srgbClr val="808184"/>
              </a:solidFill>
            </a:endParaRPr>
          </a:p>
          <a:p>
            <a:r>
              <a:rPr lang="en-US" sz="1600" dirty="0">
                <a:solidFill>
                  <a:srgbClr val="808184"/>
                </a:solidFill>
              </a:rPr>
              <a:t>Silver Davey Award 	</a:t>
            </a:r>
            <a:r>
              <a:rPr lang="en-US" sz="1600" dirty="0" smtClean="0">
                <a:solidFill>
                  <a:srgbClr val="808184"/>
                </a:solidFill>
              </a:rPr>
              <a:t>		Best local </a:t>
            </a:r>
            <a:r>
              <a:rPr lang="en-US" sz="1600" dirty="0">
                <a:solidFill>
                  <a:srgbClr val="808184"/>
                </a:solidFill>
              </a:rPr>
              <a:t>TV </a:t>
            </a:r>
            <a:r>
              <a:rPr lang="en-US" sz="1600" dirty="0" smtClean="0">
                <a:solidFill>
                  <a:srgbClr val="808184"/>
                </a:solidFill>
              </a:rPr>
              <a:t>and local cable</a:t>
            </a:r>
            <a:endParaRPr lang="en-US" sz="1600" dirty="0">
              <a:solidFill>
                <a:srgbClr val="808184"/>
              </a:solidFill>
            </a:endParaRPr>
          </a:p>
          <a:p>
            <a:r>
              <a:rPr lang="en-US" sz="1600" dirty="0">
                <a:solidFill>
                  <a:srgbClr val="808184"/>
                </a:solidFill>
              </a:rPr>
              <a:t>Silver </a:t>
            </a:r>
            <a:r>
              <a:rPr lang="en-US" sz="1600" dirty="0" smtClean="0">
                <a:solidFill>
                  <a:srgbClr val="808184"/>
                </a:solidFill>
              </a:rPr>
              <a:t>Davey Award			Best use </a:t>
            </a:r>
            <a:r>
              <a:rPr lang="en-US" sz="1600" dirty="0">
                <a:solidFill>
                  <a:srgbClr val="808184"/>
                </a:solidFill>
              </a:rPr>
              <a:t>of </a:t>
            </a:r>
            <a:r>
              <a:rPr lang="en-US" sz="1600" dirty="0" smtClean="0">
                <a:solidFill>
                  <a:srgbClr val="808184"/>
                </a:solidFill>
              </a:rPr>
              <a:t>humor</a:t>
            </a:r>
            <a:endParaRPr lang="en-US" sz="1600" dirty="0">
              <a:solidFill>
                <a:srgbClr val="808184"/>
              </a:solidFill>
            </a:endParaRPr>
          </a:p>
          <a:p>
            <a:r>
              <a:rPr lang="en-US" sz="1600" dirty="0">
                <a:solidFill>
                  <a:srgbClr val="808184"/>
                </a:solidFill>
              </a:rPr>
              <a:t>Silver Summit </a:t>
            </a:r>
            <a:r>
              <a:rPr lang="en-US" sz="1600" dirty="0" smtClean="0">
                <a:solidFill>
                  <a:srgbClr val="808184"/>
                </a:solidFill>
              </a:rPr>
              <a:t>Award			Best local </a:t>
            </a:r>
            <a:r>
              <a:rPr lang="en-US" sz="1600" dirty="0">
                <a:solidFill>
                  <a:srgbClr val="808184"/>
                </a:solidFill>
              </a:rPr>
              <a:t>TV </a:t>
            </a:r>
            <a:r>
              <a:rPr lang="en-US" sz="1600" dirty="0" smtClean="0">
                <a:solidFill>
                  <a:srgbClr val="808184"/>
                </a:solidFill>
              </a:rPr>
              <a:t>and local cable</a:t>
            </a:r>
            <a:endParaRPr lang="en-US" sz="1600" dirty="0">
              <a:solidFill>
                <a:srgbClr val="808184"/>
              </a:solidFill>
            </a:endParaRPr>
          </a:p>
          <a:p>
            <a:r>
              <a:rPr lang="en-US" sz="1600" dirty="0">
                <a:solidFill>
                  <a:srgbClr val="808184"/>
                </a:solidFill>
              </a:rPr>
              <a:t>Silver Summit </a:t>
            </a:r>
            <a:r>
              <a:rPr lang="en-US" sz="1600" dirty="0" smtClean="0">
                <a:solidFill>
                  <a:srgbClr val="808184"/>
                </a:solidFill>
              </a:rPr>
              <a:t>Award			Best use </a:t>
            </a:r>
            <a:r>
              <a:rPr lang="en-US" sz="1600" dirty="0">
                <a:solidFill>
                  <a:srgbClr val="808184"/>
                </a:solidFill>
              </a:rPr>
              <a:t>of </a:t>
            </a:r>
            <a:r>
              <a:rPr lang="en-US" sz="1600" dirty="0" smtClean="0">
                <a:solidFill>
                  <a:srgbClr val="808184"/>
                </a:solidFill>
              </a:rPr>
              <a:t>humor</a:t>
            </a:r>
            <a:endParaRPr lang="en-US" sz="1600" dirty="0">
              <a:solidFill>
                <a:srgbClr val="808184"/>
              </a:solidFill>
            </a:endParaRPr>
          </a:p>
          <a:p>
            <a:r>
              <a:rPr lang="en-US" sz="1600" dirty="0">
                <a:solidFill>
                  <a:srgbClr val="808184"/>
                </a:solidFill>
              </a:rPr>
              <a:t>Silver Addy </a:t>
            </a:r>
            <a:r>
              <a:rPr lang="en-US" sz="1600" dirty="0" smtClean="0">
                <a:solidFill>
                  <a:srgbClr val="808184"/>
                </a:solidFill>
              </a:rPr>
              <a:t>Award			Best local </a:t>
            </a:r>
            <a:r>
              <a:rPr lang="en-US" sz="1600" dirty="0">
                <a:solidFill>
                  <a:srgbClr val="808184"/>
                </a:solidFill>
              </a:rPr>
              <a:t>TV </a:t>
            </a:r>
            <a:r>
              <a:rPr lang="en-US" sz="1600" dirty="0" smtClean="0">
                <a:solidFill>
                  <a:srgbClr val="808184"/>
                </a:solidFill>
              </a:rPr>
              <a:t>and local cable</a:t>
            </a:r>
            <a:endParaRPr lang="en-US" sz="1600" dirty="0">
              <a:solidFill>
                <a:srgbClr val="808184"/>
              </a:solidFill>
            </a:endParaRPr>
          </a:p>
          <a:p>
            <a:r>
              <a:rPr lang="en-US" sz="1600" dirty="0">
                <a:solidFill>
                  <a:srgbClr val="808184"/>
                </a:solidFill>
              </a:rPr>
              <a:t>Gold W3 </a:t>
            </a:r>
            <a:r>
              <a:rPr lang="en-US" sz="1600" dirty="0" smtClean="0">
                <a:solidFill>
                  <a:srgbClr val="808184"/>
                </a:solidFill>
              </a:rPr>
              <a:t>Award			Best user experience</a:t>
            </a:r>
            <a:endParaRPr lang="en-US" sz="1600" dirty="0">
              <a:solidFill>
                <a:srgbClr val="808184"/>
              </a:solidFill>
            </a:endParaRPr>
          </a:p>
          <a:p>
            <a:r>
              <a:rPr lang="en-US" sz="1600" dirty="0">
                <a:solidFill>
                  <a:srgbClr val="808184"/>
                </a:solidFill>
              </a:rPr>
              <a:t>Silver W3 </a:t>
            </a:r>
            <a:r>
              <a:rPr lang="en-US" sz="1600" dirty="0" smtClean="0">
                <a:solidFill>
                  <a:srgbClr val="808184"/>
                </a:solidFill>
              </a:rPr>
              <a:t>Award			Best homepage design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6" r="23242"/>
          <a:stretch/>
        </p:blipFill>
        <p:spPr>
          <a:xfrm>
            <a:off x="7757580" y="3105072"/>
            <a:ext cx="1865533" cy="1776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4" t="-1760" r="-576" b="1760"/>
          <a:stretch/>
        </p:blipFill>
        <p:spPr>
          <a:xfrm>
            <a:off x="8166218" y="1341303"/>
            <a:ext cx="1304496" cy="177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58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>
                <a:solidFill>
                  <a:srgbClr val="DA1931"/>
                </a:solidFill>
              </a:rPr>
              <a:t>Healthcare experience</a:t>
            </a:r>
            <a:endParaRPr lang="en-US" sz="2600" dirty="0">
              <a:solidFill>
                <a:srgbClr val="DA193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862" y="2019261"/>
            <a:ext cx="4371963" cy="422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A1931"/>
                </a:solidFill>
              </a:rPr>
              <a:t>Seasonality and </a:t>
            </a:r>
            <a:r>
              <a:rPr lang="en-US" sz="2400" dirty="0" smtClean="0">
                <a:solidFill>
                  <a:srgbClr val="DA1931"/>
                </a:solidFill>
              </a:rPr>
              <a:t>initiatives</a:t>
            </a:r>
          </a:p>
          <a:p>
            <a:endParaRPr lang="en-US" sz="800" b="1" dirty="0"/>
          </a:p>
          <a:p>
            <a:pPr marL="236538" indent="-236538">
              <a:spcAft>
                <a:spcPts val="200"/>
              </a:spcAft>
              <a:buFont typeface="Arial"/>
              <a:buChar char="•"/>
            </a:pPr>
            <a:r>
              <a:rPr lang="en-US" sz="2000" dirty="0">
                <a:solidFill>
                  <a:srgbClr val="808184"/>
                </a:solidFill>
              </a:rPr>
              <a:t>OEP and SEP (Lock in)</a:t>
            </a:r>
          </a:p>
          <a:p>
            <a:pPr marL="236538" indent="-236538">
              <a:spcAft>
                <a:spcPts val="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808184"/>
                </a:solidFill>
              </a:rPr>
              <a:t>Turning 65 (Commercial to MAPD)</a:t>
            </a:r>
          </a:p>
          <a:p>
            <a:pPr marL="236538" indent="-236538">
              <a:spcAft>
                <a:spcPts val="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808184"/>
                </a:solidFill>
              </a:rPr>
              <a:t>Physician and Clinic support</a:t>
            </a:r>
          </a:p>
          <a:p>
            <a:pPr marL="236538" indent="-236538">
              <a:spcAft>
                <a:spcPts val="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808184"/>
                </a:solidFill>
              </a:rPr>
              <a:t>Health plan and hospital affiliation</a:t>
            </a:r>
          </a:p>
          <a:p>
            <a:pPr marL="236538" indent="-236538">
              <a:spcAft>
                <a:spcPts val="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808184"/>
                </a:solidFill>
              </a:rPr>
              <a:t>Network and IPA affiliation</a:t>
            </a:r>
          </a:p>
          <a:p>
            <a:pPr marL="236538" indent="-236538">
              <a:spcAft>
                <a:spcPts val="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808184"/>
                </a:solidFill>
              </a:rPr>
              <a:t>Broker and agent support</a:t>
            </a:r>
          </a:p>
          <a:p>
            <a:pPr marL="236538" indent="-236538">
              <a:spcAft>
                <a:spcPts val="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808184"/>
                </a:solidFill>
              </a:rPr>
              <a:t>OEP and SEP (Lock in)</a:t>
            </a:r>
          </a:p>
          <a:p>
            <a:pPr marL="236538" indent="-236538">
              <a:spcAft>
                <a:spcPts val="200"/>
              </a:spcAft>
              <a:buFont typeface="Arial"/>
              <a:buChar char="•"/>
            </a:pPr>
            <a:r>
              <a:rPr lang="en-US" sz="2000" dirty="0">
                <a:solidFill>
                  <a:srgbClr val="808184"/>
                </a:solidFill>
              </a:rPr>
              <a:t>FMO relationship </a:t>
            </a:r>
            <a:r>
              <a:rPr lang="en-US" sz="2000" dirty="0" smtClean="0">
                <a:solidFill>
                  <a:srgbClr val="808184"/>
                </a:solidFill>
              </a:rPr>
              <a:t>management</a:t>
            </a:r>
          </a:p>
          <a:p>
            <a:pPr marL="236538" indent="-236538">
              <a:spcAft>
                <a:spcPts val="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808184"/>
                </a:solidFill>
              </a:rPr>
              <a:t>Sales and support center integration</a:t>
            </a:r>
          </a:p>
          <a:p>
            <a:pPr marL="236538" indent="-236538">
              <a:spcAft>
                <a:spcPts val="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808184"/>
                </a:solidFill>
              </a:rPr>
              <a:t>Co-branded</a:t>
            </a:r>
          </a:p>
          <a:p>
            <a:pPr marL="236538" indent="-236538">
              <a:spcAft>
                <a:spcPts val="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808184"/>
                </a:solidFill>
              </a:rPr>
              <a:t>Duals / </a:t>
            </a:r>
            <a:r>
              <a:rPr lang="en-US" sz="2000" dirty="0" err="1" smtClean="0">
                <a:solidFill>
                  <a:srgbClr val="808184"/>
                </a:solidFill>
              </a:rPr>
              <a:t>Medi-Medi</a:t>
            </a:r>
            <a:endParaRPr lang="en-US" sz="2000" dirty="0" smtClean="0">
              <a:solidFill>
                <a:srgbClr val="80818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39578" y="2019261"/>
            <a:ext cx="3248822" cy="3226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DA1931"/>
                </a:solidFill>
              </a:rPr>
              <a:t>Formats</a:t>
            </a:r>
          </a:p>
          <a:p>
            <a:endParaRPr lang="en-US" sz="800" b="1" dirty="0"/>
          </a:p>
          <a:p>
            <a:pPr marL="236538" indent="-236538">
              <a:spcAft>
                <a:spcPts val="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808184"/>
                </a:solidFill>
              </a:rPr>
              <a:t>Campaign planning</a:t>
            </a:r>
          </a:p>
          <a:p>
            <a:pPr marL="236538" indent="-236538">
              <a:spcAft>
                <a:spcPts val="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808184"/>
                </a:solidFill>
              </a:rPr>
              <a:t>Direct mail</a:t>
            </a:r>
          </a:p>
          <a:p>
            <a:pPr marL="236538" indent="-236538">
              <a:spcAft>
                <a:spcPts val="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808184"/>
                </a:solidFill>
              </a:rPr>
              <a:t>Radio</a:t>
            </a:r>
          </a:p>
          <a:p>
            <a:pPr marL="236538" indent="-236538">
              <a:spcAft>
                <a:spcPts val="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808184"/>
                </a:solidFill>
              </a:rPr>
              <a:t>Outdoor</a:t>
            </a:r>
          </a:p>
          <a:p>
            <a:pPr marL="236538" indent="-236538">
              <a:spcAft>
                <a:spcPts val="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808184"/>
                </a:solidFill>
              </a:rPr>
              <a:t>Print</a:t>
            </a:r>
          </a:p>
          <a:p>
            <a:pPr marL="236538" indent="-236538">
              <a:spcAft>
                <a:spcPts val="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808184"/>
                </a:solidFill>
              </a:rPr>
              <a:t>FSI</a:t>
            </a:r>
          </a:p>
          <a:p>
            <a:pPr marL="236538" indent="-236538">
              <a:spcAft>
                <a:spcPts val="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808184"/>
                </a:solidFill>
              </a:rPr>
              <a:t>Facebook / Google</a:t>
            </a:r>
          </a:p>
          <a:p>
            <a:pPr marL="236538" indent="-236538">
              <a:spcAft>
                <a:spcPts val="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808184"/>
                </a:solidFill>
              </a:rPr>
              <a:t>Landing page</a:t>
            </a:r>
          </a:p>
        </p:txBody>
      </p:sp>
    </p:spTree>
    <p:extLst>
      <p:ext uri="{BB962C8B-B14F-4D97-AF65-F5344CB8AC3E}">
        <p14:creationId xmlns:p14="http://schemas.microsoft.com/office/powerpoint/2010/main" val="1122206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8507</TotalTime>
  <Words>636</Words>
  <Application>Microsoft Macintosh PowerPoint</Application>
  <PresentationFormat>Custom</PresentationFormat>
  <Paragraphs>201</Paragraphs>
  <Slides>36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Pull up a seat </vt:lpstr>
      <vt:lpstr>A little more about us </vt:lpstr>
      <vt:lpstr>Core competencies</vt:lpstr>
      <vt:lpstr>Clients and old friends </vt:lpstr>
      <vt:lpstr>Meet our team</vt:lpstr>
      <vt:lpstr>Pine and Ocean–Downtown Long Beach, CA</vt:lpstr>
      <vt:lpstr>Awards</vt:lpstr>
      <vt:lpstr>Healthcare experience</vt:lpstr>
      <vt:lpstr>Industry experience</vt:lpstr>
      <vt:lpstr>Acquisition assistance </vt:lpstr>
      <vt:lpstr>PowerPoint Presentation</vt:lpstr>
      <vt:lpstr>ProHealth Physicians</vt:lpstr>
      <vt:lpstr>OptumCare – You Campaign</vt:lpstr>
      <vt:lpstr>OptumCare – You Campaign</vt:lpstr>
      <vt:lpstr>OptumCare – You Campaign</vt:lpstr>
      <vt:lpstr>OptumCare – You Campaign</vt:lpstr>
      <vt:lpstr>ConcertoHealth – Direct Mail / Event Support</vt:lpstr>
      <vt:lpstr>PowerPoint Presentation</vt:lpstr>
      <vt:lpstr>Refreshed options</vt:lpstr>
      <vt:lpstr>Refreshed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Outex www.outex.com</vt:lpstr>
      <vt:lpstr>Zing Solar http://www.zingsolar.com/ </vt:lpstr>
      <vt:lpstr>Optum Medical Network www.optummedicalnetwork.com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Design Desk</dc:creator>
  <cp:lastModifiedBy>Mike Thompson</cp:lastModifiedBy>
  <cp:revision>202</cp:revision>
  <dcterms:created xsi:type="dcterms:W3CDTF">2015-05-21T21:30:12Z</dcterms:created>
  <dcterms:modified xsi:type="dcterms:W3CDTF">2016-08-03T18:49:37Z</dcterms:modified>
</cp:coreProperties>
</file>